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1" r:id="rId2"/>
    <p:sldId id="262" r:id="rId3"/>
    <p:sldId id="263" r:id="rId4"/>
    <p:sldId id="264" r:id="rId5"/>
    <p:sldId id="265" r:id="rId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634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BC5546-C407-4C13-9A7E-687AA3B9326A}" type="datetimeFigureOut">
              <a:rPr lang="en-GB" smtClean="0"/>
              <a:t>05/06/2018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F90FE-E8C0-4F95-90A0-842DA9B7F1FD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598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162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Data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Mining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 Project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28834" y="4012224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Data </a:t>
            </a:r>
            <a:r>
              <a:rPr lang="it-IT" dirty="0" err="1"/>
              <a:t>Mining</a:t>
            </a:r>
            <a:r>
              <a:rPr lang="it-IT" dirty="0"/>
              <a:t> Project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4633547"/>
            <a:ext cx="7772400" cy="2110154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600" dirty="0">
                <a:solidFill>
                  <a:schemeClr val="bg1"/>
                </a:solidFill>
              </a:rPr>
              <a:t>Diego Gaboardi  </a:t>
            </a:r>
          </a:p>
          <a:p>
            <a:pPr algn="ctr"/>
            <a:r>
              <a:rPr lang="it-IT" sz="1600" dirty="0">
                <a:solidFill>
                  <a:schemeClr val="bg1"/>
                </a:solidFill>
              </a:rPr>
              <a:t>Danilo </a:t>
            </a:r>
            <a:r>
              <a:rPr lang="it-IT" sz="1600" dirty="0" err="1">
                <a:solidFill>
                  <a:schemeClr val="bg1"/>
                </a:solidFill>
              </a:rPr>
              <a:t>Labanca</a:t>
            </a:r>
            <a:endParaRPr lang="it-IT" sz="1600" dirty="0">
              <a:solidFill>
                <a:schemeClr val="bg1"/>
              </a:solidFill>
            </a:endParaRPr>
          </a:p>
          <a:p>
            <a:pPr algn="ctr"/>
            <a:r>
              <a:rPr lang="it-IT" sz="1600" dirty="0">
                <a:solidFill>
                  <a:schemeClr val="bg1"/>
                </a:solidFill>
              </a:rPr>
              <a:t>Riccardo </a:t>
            </a:r>
            <a:r>
              <a:rPr lang="it-IT" sz="1600" dirty="0" err="1">
                <a:solidFill>
                  <a:schemeClr val="bg1"/>
                </a:solidFill>
              </a:rPr>
              <a:t>Giol</a:t>
            </a:r>
            <a:endParaRPr lang="it-IT" sz="1600" dirty="0">
              <a:solidFill>
                <a:schemeClr val="bg1"/>
              </a:solidFill>
            </a:endParaRPr>
          </a:p>
          <a:p>
            <a:pPr algn="ctr"/>
            <a:r>
              <a:rPr lang="it-IT" sz="1600" dirty="0">
                <a:solidFill>
                  <a:schemeClr val="bg1"/>
                </a:solidFill>
              </a:rPr>
              <a:t>Emilia Lenzi</a:t>
            </a:r>
          </a:p>
          <a:p>
            <a:pPr algn="ctr"/>
            <a:r>
              <a:rPr lang="it-IT" sz="1600" dirty="0">
                <a:solidFill>
                  <a:schemeClr val="bg1"/>
                </a:solidFill>
              </a:rPr>
              <a:t>Michele Ferri</a:t>
            </a:r>
          </a:p>
          <a:p>
            <a:pPr algn="ctr"/>
            <a:endParaRPr lang="it-IT" sz="900" dirty="0">
              <a:solidFill>
                <a:schemeClr val="bg1"/>
              </a:solidFill>
            </a:endParaRPr>
          </a:p>
          <a:p>
            <a:pPr algn="ctr"/>
            <a:r>
              <a:rPr lang="it-IT" dirty="0">
                <a:solidFill>
                  <a:schemeClr val="bg1"/>
                </a:solidFill>
              </a:rPr>
              <a:t>Politecnico di Milano A.A 2017-2018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4B9430-71BE-4613-A547-FBF724183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11637"/>
            <a:ext cx="8581043" cy="840400"/>
          </a:xfrm>
        </p:spPr>
        <p:txBody>
          <a:bodyPr>
            <a:normAutofit/>
          </a:bodyPr>
          <a:lstStyle/>
          <a:p>
            <a:pPr algn="ctr"/>
            <a:r>
              <a:rPr lang="it-IT" sz="3600" dirty="0"/>
              <a:t>Data Exploration</a:t>
            </a:r>
            <a:endParaRPr lang="en-GB" sz="3600" dirty="0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5F89F19-ED20-476F-B1A2-293132C250A1}"/>
              </a:ext>
            </a:extLst>
          </p:cNvPr>
          <p:cNvCxnSpPr>
            <a:cxnSpLocks/>
          </p:cNvCxnSpPr>
          <p:nvPr/>
        </p:nvCxnSpPr>
        <p:spPr>
          <a:xfrm>
            <a:off x="328549" y="1668979"/>
            <a:ext cx="8581043" cy="0"/>
          </a:xfrm>
          <a:prstGeom prst="line">
            <a:avLst/>
          </a:prstGeom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36CD1DB-A2CC-4FB7-B139-442A83E01EE9}"/>
              </a:ext>
            </a:extLst>
          </p:cNvPr>
          <p:cNvCxnSpPr/>
          <p:nvPr/>
        </p:nvCxnSpPr>
        <p:spPr>
          <a:xfrm>
            <a:off x="497228" y="1396417"/>
            <a:ext cx="0" cy="3956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32598FB8-4707-4F9A-AC7E-B5265AB62BAD}"/>
              </a:ext>
            </a:extLst>
          </p:cNvPr>
          <p:cNvCxnSpPr/>
          <p:nvPr/>
        </p:nvCxnSpPr>
        <p:spPr>
          <a:xfrm>
            <a:off x="8815092" y="1452102"/>
            <a:ext cx="0" cy="39565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C56E7D57-AD94-4927-A118-736F78CC7542}"/>
              </a:ext>
            </a:extLst>
          </p:cNvPr>
          <p:cNvCxnSpPr/>
          <p:nvPr/>
        </p:nvCxnSpPr>
        <p:spPr>
          <a:xfrm>
            <a:off x="8158259" y="1452102"/>
            <a:ext cx="0" cy="39565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D079A904-5121-4A5E-99B4-94F3A43C51C4}"/>
              </a:ext>
            </a:extLst>
          </p:cNvPr>
          <p:cNvCxnSpPr>
            <a:cxnSpLocks/>
          </p:cNvCxnSpPr>
          <p:nvPr/>
        </p:nvCxnSpPr>
        <p:spPr>
          <a:xfrm flipH="1">
            <a:off x="8158260" y="1668979"/>
            <a:ext cx="656832" cy="0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5DED0E7-FA17-496B-A3F3-2DBEE49977D1}"/>
              </a:ext>
            </a:extLst>
          </p:cNvPr>
          <p:cNvSpPr txBox="1"/>
          <p:nvPr/>
        </p:nvSpPr>
        <p:spPr>
          <a:xfrm>
            <a:off x="497227" y="1383323"/>
            <a:ext cx="7661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DATA WITH NUMBER OF SALES</a:t>
            </a:r>
            <a:endParaRPr lang="en-GB" b="1" dirty="0">
              <a:solidFill>
                <a:schemeClr val="tx2"/>
              </a:solidFill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82D2FE98-4D00-406F-8CFA-7FD8534A3540}"/>
              </a:ext>
            </a:extLst>
          </p:cNvPr>
          <p:cNvSpPr txBox="1"/>
          <p:nvPr/>
        </p:nvSpPr>
        <p:spPr>
          <a:xfrm>
            <a:off x="8190000" y="1377706"/>
            <a:ext cx="65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</a:rPr>
              <a:t>TEST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82B2F388-A160-416E-8DA4-AD890838C6BD}"/>
              </a:ext>
            </a:extLst>
          </p:cNvPr>
          <p:cNvSpPr txBox="1"/>
          <p:nvPr/>
        </p:nvSpPr>
        <p:spPr>
          <a:xfrm>
            <a:off x="135786" y="1756556"/>
            <a:ext cx="7228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3/16</a:t>
            </a:r>
            <a:endParaRPr lang="en-GB" sz="1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8CF405B0-39D8-45B4-9481-DD3909CE0FA3}"/>
              </a:ext>
            </a:extLst>
          </p:cNvPr>
          <p:cNvSpPr txBox="1"/>
          <p:nvPr/>
        </p:nvSpPr>
        <p:spPr>
          <a:xfrm>
            <a:off x="7796817" y="1792071"/>
            <a:ext cx="7228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rgbClr val="FF0000"/>
                </a:solidFill>
              </a:rPr>
              <a:t>3/18</a:t>
            </a:r>
            <a:endParaRPr lang="en-GB" sz="1400" dirty="0">
              <a:solidFill>
                <a:srgbClr val="FF0000"/>
              </a:solidFill>
            </a:endParaRPr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1330D8BF-A6B0-4777-AA49-472B209C86B9}"/>
              </a:ext>
            </a:extLst>
          </p:cNvPr>
          <p:cNvSpPr/>
          <p:nvPr/>
        </p:nvSpPr>
        <p:spPr>
          <a:xfrm>
            <a:off x="8519700" y="1782989"/>
            <a:ext cx="6254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1400" dirty="0">
                <a:solidFill>
                  <a:srgbClr val="FF0000"/>
                </a:solidFill>
              </a:rPr>
              <a:t>5/18</a:t>
            </a:r>
            <a:endParaRPr lang="en-GB" sz="1400" dirty="0">
              <a:solidFill>
                <a:srgbClr val="FF0000"/>
              </a:solidFill>
            </a:endParaRP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E0A1EC5F-5000-4A56-86C7-FD52C307E3F1}"/>
              </a:ext>
            </a:extLst>
          </p:cNvPr>
          <p:cNvSpPr/>
          <p:nvPr/>
        </p:nvSpPr>
        <p:spPr>
          <a:xfrm>
            <a:off x="450159" y="2073415"/>
            <a:ext cx="2597664" cy="2069556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 FEATURES</a:t>
            </a:r>
          </a:p>
          <a:p>
            <a:pPr algn="ctr"/>
            <a:endParaRPr lang="it-IT" b="1" dirty="0">
              <a:solidFill>
                <a:schemeClr val="tx2"/>
              </a:solidFill>
            </a:endParaRP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number of sales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number of visitors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store information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weather information  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demographic information</a:t>
            </a:r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AEB043CA-F448-4035-AE43-B51628B938C9}"/>
              </a:ext>
            </a:extLst>
          </p:cNvPr>
          <p:cNvSpPr/>
          <p:nvPr/>
        </p:nvSpPr>
        <p:spPr>
          <a:xfrm>
            <a:off x="3273168" y="2073415"/>
            <a:ext cx="2597664" cy="2069556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NUMBER OF FEATURE: 36</a:t>
            </a:r>
          </a:p>
          <a:p>
            <a:pPr algn="ctr"/>
            <a:endParaRPr lang="it-IT" b="1" dirty="0">
              <a:solidFill>
                <a:schemeClr val="tx2"/>
              </a:solidFill>
            </a:endParaRPr>
          </a:p>
          <a:p>
            <a:pPr algn="ctr"/>
            <a:r>
              <a:rPr lang="it-IT" sz="1600" dirty="0">
                <a:solidFill>
                  <a:schemeClr val="tx1"/>
                </a:solidFill>
              </a:rPr>
              <a:t>4 </a:t>
            </a:r>
            <a:r>
              <a:rPr lang="it-IT" sz="1600" dirty="0" err="1">
                <a:solidFill>
                  <a:schemeClr val="tx1"/>
                </a:solidFill>
              </a:rPr>
              <a:t>categorical</a:t>
            </a:r>
            <a:r>
              <a:rPr lang="it-IT" sz="1600" dirty="0">
                <a:solidFill>
                  <a:schemeClr val="tx1"/>
                </a:solidFill>
              </a:rPr>
              <a:t> features</a:t>
            </a:r>
          </a:p>
          <a:p>
            <a:pPr algn="ctr"/>
            <a:r>
              <a:rPr lang="it-IT" sz="1600" dirty="0">
                <a:solidFill>
                  <a:schemeClr val="tx1"/>
                </a:solidFill>
              </a:rPr>
              <a:t>32 </a:t>
            </a:r>
            <a:r>
              <a:rPr lang="it-IT" sz="1600" dirty="0" err="1">
                <a:solidFill>
                  <a:schemeClr val="tx1"/>
                </a:solidFill>
              </a:rPr>
              <a:t>numerical</a:t>
            </a:r>
            <a:r>
              <a:rPr lang="it-IT" sz="1600" dirty="0">
                <a:solidFill>
                  <a:schemeClr val="tx1"/>
                </a:solidFill>
              </a:rPr>
              <a:t> features</a:t>
            </a:r>
          </a:p>
          <a:p>
            <a:pPr algn="ctr"/>
            <a:endParaRPr lang="it-IT" sz="1600" dirty="0">
              <a:solidFill>
                <a:schemeClr val="tx1"/>
              </a:solidFill>
            </a:endParaRPr>
          </a:p>
          <a:p>
            <a:pPr algn="ctr"/>
            <a:endParaRPr lang="it-IT" sz="1600" dirty="0">
              <a:solidFill>
                <a:schemeClr val="tx1"/>
              </a:solidFill>
            </a:endParaRPr>
          </a:p>
          <a:p>
            <a:pPr algn="ctr"/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6EAA1178-65A2-424E-9C99-2183EBD20300}"/>
              </a:ext>
            </a:extLst>
          </p:cNvPr>
          <p:cNvSpPr/>
          <p:nvPr/>
        </p:nvSpPr>
        <p:spPr>
          <a:xfrm>
            <a:off x="6167196" y="2073415"/>
            <a:ext cx="2597664" cy="2069556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MISSING VALUES</a:t>
            </a:r>
          </a:p>
          <a:p>
            <a:pPr algn="ctr"/>
            <a:endParaRPr lang="it-IT" b="1" dirty="0">
              <a:solidFill>
                <a:schemeClr val="tx2"/>
              </a:solidFill>
            </a:endParaRPr>
          </a:p>
          <a:p>
            <a:pPr algn="ctr"/>
            <a:r>
              <a:rPr lang="en-GB" sz="1600" dirty="0" err="1">
                <a:solidFill>
                  <a:schemeClr val="tx1"/>
                </a:solidFill>
              </a:rPr>
              <a:t>Max_Gust_SpeedKm_h</a:t>
            </a:r>
            <a:r>
              <a:rPr lang="en-GB" sz="1600" dirty="0">
                <a:solidFill>
                  <a:schemeClr val="tx1"/>
                </a:solidFill>
              </a:rPr>
              <a:t>  78%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Events 24%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 </a:t>
            </a:r>
            <a:r>
              <a:rPr lang="en-GB" sz="1600" dirty="0" err="1">
                <a:solidFill>
                  <a:schemeClr val="tx1"/>
                </a:solidFill>
              </a:rPr>
              <a:t>CloudCover</a:t>
            </a:r>
            <a:r>
              <a:rPr lang="en-GB" sz="1600" dirty="0">
                <a:solidFill>
                  <a:schemeClr val="tx1"/>
                </a:solidFill>
              </a:rPr>
              <a:t> 8% 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visibility features 2%</a:t>
            </a:r>
          </a:p>
          <a:p>
            <a:pPr algn="ctr"/>
            <a:endParaRPr lang="it-IT" sz="1600" dirty="0">
              <a:solidFill>
                <a:schemeClr val="tx1"/>
              </a:solidFill>
            </a:endParaRPr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33B74F4A-CF90-4A10-90EC-381D18CFEA35}"/>
              </a:ext>
            </a:extLst>
          </p:cNvPr>
          <p:cNvCxnSpPr/>
          <p:nvPr/>
        </p:nvCxnSpPr>
        <p:spPr>
          <a:xfrm>
            <a:off x="450160" y="2611261"/>
            <a:ext cx="2597663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980EB9A3-514A-4455-8B1D-5D7D4A0E66D4}"/>
              </a:ext>
            </a:extLst>
          </p:cNvPr>
          <p:cNvCxnSpPr/>
          <p:nvPr/>
        </p:nvCxnSpPr>
        <p:spPr>
          <a:xfrm>
            <a:off x="3273169" y="2611261"/>
            <a:ext cx="2597663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FC8BEE07-A49A-44C6-84BC-9D06B9CBE477}"/>
              </a:ext>
            </a:extLst>
          </p:cNvPr>
          <p:cNvCxnSpPr/>
          <p:nvPr/>
        </p:nvCxnSpPr>
        <p:spPr>
          <a:xfrm>
            <a:off x="6167197" y="2611261"/>
            <a:ext cx="2597663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ttangolo 39">
            <a:extLst>
              <a:ext uri="{FF2B5EF4-FFF2-40B4-BE49-F238E27FC236}">
                <a16:creationId xmlns:a16="http://schemas.microsoft.com/office/drawing/2014/main" id="{4F70F504-571D-45D0-9D70-D210F4D73755}"/>
              </a:ext>
            </a:extLst>
          </p:cNvPr>
          <p:cNvSpPr/>
          <p:nvPr/>
        </p:nvSpPr>
        <p:spPr>
          <a:xfrm>
            <a:off x="440750" y="4244975"/>
            <a:ext cx="3999429" cy="1809175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NUMBER OF SALES DISTRIBUTION</a:t>
            </a:r>
          </a:p>
          <a:p>
            <a:pPr algn="ctr"/>
            <a:endParaRPr lang="it-IT" dirty="0">
              <a:solidFill>
                <a:schemeClr val="tx1"/>
              </a:solidFill>
            </a:endParaRPr>
          </a:p>
          <a:p>
            <a:r>
              <a:rPr lang="it-IT" sz="1600" dirty="0">
                <a:solidFill>
                  <a:schemeClr val="tx1"/>
                </a:solidFill>
              </a:rPr>
              <a:t>High </a:t>
            </a:r>
            <a:r>
              <a:rPr lang="it-IT" sz="1600" dirty="0" err="1">
                <a:solidFill>
                  <a:schemeClr val="tx1"/>
                </a:solidFill>
              </a:rPr>
              <a:t>density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next</a:t>
            </a:r>
            <a:r>
              <a:rPr lang="it-IT" sz="1600" dirty="0">
                <a:solidFill>
                  <a:schemeClr val="tx1"/>
                </a:solidFill>
              </a:rPr>
              <a:t> to 0 (</a:t>
            </a:r>
            <a:r>
              <a:rPr lang="it-IT" sz="1600" dirty="0" err="1">
                <a:solidFill>
                  <a:schemeClr val="tx1"/>
                </a:solidFill>
              </a:rPr>
              <a:t>when</a:t>
            </a:r>
            <a:r>
              <a:rPr lang="it-IT" sz="1600" dirty="0">
                <a:solidFill>
                  <a:schemeClr val="tx1"/>
                </a:solidFill>
              </a:rPr>
              <a:t> the store </a:t>
            </a:r>
            <a:r>
              <a:rPr lang="it-IT" sz="1600" dirty="0" err="1">
                <a:solidFill>
                  <a:schemeClr val="tx1"/>
                </a:solidFill>
              </a:rPr>
              <a:t>is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closed</a:t>
            </a:r>
            <a:r>
              <a:rPr lang="it-IT" sz="1600" dirty="0">
                <a:solidFill>
                  <a:schemeClr val="tx1"/>
                </a:solidFill>
              </a:rPr>
              <a:t>)</a:t>
            </a:r>
          </a:p>
          <a:p>
            <a:r>
              <a:rPr lang="it-IT" sz="1600" dirty="0" err="1">
                <a:solidFill>
                  <a:schemeClr val="tx1"/>
                </a:solidFill>
              </a:rPr>
              <a:t>Mean</a:t>
            </a:r>
            <a:r>
              <a:rPr lang="it-IT" sz="1600" dirty="0">
                <a:solidFill>
                  <a:schemeClr val="tx1"/>
                </a:solidFill>
              </a:rPr>
              <a:t> = 4890 - Standard </a:t>
            </a:r>
            <a:r>
              <a:rPr lang="it-IT" sz="1600" dirty="0" err="1">
                <a:solidFill>
                  <a:schemeClr val="tx1"/>
                </a:solidFill>
              </a:rPr>
              <a:t>Deviation</a:t>
            </a:r>
            <a:r>
              <a:rPr lang="it-IT" sz="1600" dirty="0">
                <a:solidFill>
                  <a:schemeClr val="tx1"/>
                </a:solidFill>
              </a:rPr>
              <a:t> = 2214 </a:t>
            </a:r>
          </a:p>
        </p:txBody>
      </p:sp>
      <p:cxnSp>
        <p:nvCxnSpPr>
          <p:cNvPr id="41" name="Connettore diritto 40">
            <a:extLst>
              <a:ext uri="{FF2B5EF4-FFF2-40B4-BE49-F238E27FC236}">
                <a16:creationId xmlns:a16="http://schemas.microsoft.com/office/drawing/2014/main" id="{CD7DF064-3072-4F00-9DAD-46C58B544459}"/>
              </a:ext>
            </a:extLst>
          </p:cNvPr>
          <p:cNvCxnSpPr>
            <a:cxnSpLocks/>
          </p:cNvCxnSpPr>
          <p:nvPr/>
        </p:nvCxnSpPr>
        <p:spPr>
          <a:xfrm>
            <a:off x="440750" y="4970530"/>
            <a:ext cx="3999429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ttangolo 42">
            <a:extLst>
              <a:ext uri="{FF2B5EF4-FFF2-40B4-BE49-F238E27FC236}">
                <a16:creationId xmlns:a16="http://schemas.microsoft.com/office/drawing/2014/main" id="{D314A8AA-F1EC-49F9-8071-275C618A2449}"/>
              </a:ext>
            </a:extLst>
          </p:cNvPr>
          <p:cNvSpPr/>
          <p:nvPr/>
        </p:nvSpPr>
        <p:spPr>
          <a:xfrm>
            <a:off x="450159" y="2064333"/>
            <a:ext cx="2597664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173E725A-11F0-4950-9DC1-962F75CE61DF}"/>
              </a:ext>
            </a:extLst>
          </p:cNvPr>
          <p:cNvSpPr/>
          <p:nvPr/>
        </p:nvSpPr>
        <p:spPr>
          <a:xfrm>
            <a:off x="3273169" y="2075075"/>
            <a:ext cx="2597664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9C81DCC9-C255-45F1-A043-3D0BE419FA9C}"/>
              </a:ext>
            </a:extLst>
          </p:cNvPr>
          <p:cNvSpPr/>
          <p:nvPr/>
        </p:nvSpPr>
        <p:spPr>
          <a:xfrm>
            <a:off x="6167195" y="2075279"/>
            <a:ext cx="2597664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1E0ABC67-2D02-4700-983C-C98E6EEF5CFE}"/>
              </a:ext>
            </a:extLst>
          </p:cNvPr>
          <p:cNvSpPr/>
          <p:nvPr/>
        </p:nvSpPr>
        <p:spPr>
          <a:xfrm>
            <a:off x="440750" y="4251050"/>
            <a:ext cx="3999428" cy="719465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9" name="Gruppo 58">
            <a:extLst>
              <a:ext uri="{FF2B5EF4-FFF2-40B4-BE49-F238E27FC236}">
                <a16:creationId xmlns:a16="http://schemas.microsoft.com/office/drawing/2014/main" id="{2F8B8FFF-98E0-46D2-BA39-6EF643C56486}"/>
              </a:ext>
            </a:extLst>
          </p:cNvPr>
          <p:cNvGrpSpPr/>
          <p:nvPr/>
        </p:nvGrpSpPr>
        <p:grpSpPr>
          <a:xfrm>
            <a:off x="4718363" y="4244974"/>
            <a:ext cx="4046497" cy="1809175"/>
            <a:chOff x="450159" y="4244975"/>
            <a:chExt cx="4046497" cy="1809175"/>
          </a:xfrm>
        </p:grpSpPr>
        <p:sp>
          <p:nvSpPr>
            <p:cNvPr id="39" name="Rettangolo 38">
              <a:extLst>
                <a:ext uri="{FF2B5EF4-FFF2-40B4-BE49-F238E27FC236}">
                  <a16:creationId xmlns:a16="http://schemas.microsoft.com/office/drawing/2014/main" id="{EB08392E-AB2A-4B1C-9209-F86C80E30895}"/>
                </a:ext>
              </a:extLst>
            </p:cNvPr>
            <p:cNvSpPr/>
            <p:nvPr/>
          </p:nvSpPr>
          <p:spPr>
            <a:xfrm>
              <a:off x="450159" y="4244975"/>
              <a:ext cx="4046497" cy="1809175"/>
            </a:xfrm>
            <a:prstGeom prst="rect">
              <a:avLst/>
            </a:prstGeom>
            <a:noFill/>
            <a:ln w="1905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600" dirty="0">
                <a:solidFill>
                  <a:schemeClr val="tx1"/>
                </a:solidFill>
              </a:endParaRPr>
            </a:p>
            <a:p>
              <a:pPr algn="ctr"/>
              <a:endParaRPr lang="it-IT" sz="1600" dirty="0">
                <a:solidFill>
                  <a:schemeClr val="tx1"/>
                </a:solidFill>
              </a:endParaRPr>
            </a:p>
          </p:txBody>
        </p:sp>
        <p:pic>
          <p:nvPicPr>
            <p:cNvPr id="48" name="Immagine 47">
              <a:extLst>
                <a:ext uri="{FF2B5EF4-FFF2-40B4-BE49-F238E27FC236}">
                  <a16:creationId xmlns:a16="http://schemas.microsoft.com/office/drawing/2014/main" id="{2200972F-1E39-4A09-B856-052AE47E6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1452" y="4327334"/>
              <a:ext cx="2409081" cy="1589154"/>
            </a:xfrm>
            <a:prstGeom prst="rect">
              <a:avLst/>
            </a:prstGeom>
          </p:spPr>
        </p:pic>
        <p:cxnSp>
          <p:nvCxnSpPr>
            <p:cNvPr id="50" name="Connettore 2 49">
              <a:extLst>
                <a:ext uri="{FF2B5EF4-FFF2-40B4-BE49-F238E27FC236}">
                  <a16:creationId xmlns:a16="http://schemas.microsoft.com/office/drawing/2014/main" id="{F69BBC53-90D0-4B64-8EA5-370C7D9DAC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9569" y="4354985"/>
              <a:ext cx="0" cy="158915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2 52">
              <a:extLst>
                <a:ext uri="{FF2B5EF4-FFF2-40B4-BE49-F238E27FC236}">
                  <a16:creationId xmlns:a16="http://schemas.microsoft.com/office/drawing/2014/main" id="{7A3F9B77-6C67-4952-AB92-07EAACC93CBC}"/>
                </a:ext>
              </a:extLst>
            </p:cNvPr>
            <p:cNvCxnSpPr>
              <a:cxnSpLocks/>
            </p:cNvCxnSpPr>
            <p:nvPr/>
          </p:nvCxnSpPr>
          <p:spPr>
            <a:xfrm>
              <a:off x="949569" y="5944139"/>
              <a:ext cx="26201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CasellaDiTesto 56">
              <a:extLst>
                <a:ext uri="{FF2B5EF4-FFF2-40B4-BE49-F238E27FC236}">
                  <a16:creationId xmlns:a16="http://schemas.microsoft.com/office/drawing/2014/main" id="{4208A7F8-55F1-4A2B-A374-696132A3CA5B}"/>
                </a:ext>
              </a:extLst>
            </p:cNvPr>
            <p:cNvSpPr txBox="1"/>
            <p:nvPr/>
          </p:nvSpPr>
          <p:spPr>
            <a:xfrm>
              <a:off x="3550340" y="5684818"/>
              <a:ext cx="6506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900" b="1" dirty="0">
                  <a:solidFill>
                    <a:schemeClr val="tx2"/>
                  </a:solidFill>
                </a:rPr>
                <a:t>NUMBER OF SALES</a:t>
              </a:r>
              <a:endParaRPr lang="en-GB" sz="900" b="1" dirty="0">
                <a:solidFill>
                  <a:schemeClr val="tx2"/>
                </a:solidFill>
              </a:endParaRPr>
            </a:p>
          </p:txBody>
        </p:sp>
        <p:sp>
          <p:nvSpPr>
            <p:cNvPr id="58" name="CasellaDiTesto 57">
              <a:extLst>
                <a:ext uri="{FF2B5EF4-FFF2-40B4-BE49-F238E27FC236}">
                  <a16:creationId xmlns:a16="http://schemas.microsoft.com/office/drawing/2014/main" id="{46F63BC4-731D-4477-A972-AE762A25C3FC}"/>
                </a:ext>
              </a:extLst>
            </p:cNvPr>
            <p:cNvSpPr txBox="1"/>
            <p:nvPr/>
          </p:nvSpPr>
          <p:spPr>
            <a:xfrm rot="16200000">
              <a:off x="19354" y="5034143"/>
              <a:ext cx="1589153" cy="230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900" b="1" dirty="0">
                  <a:solidFill>
                    <a:schemeClr val="tx2"/>
                  </a:solidFill>
                </a:rPr>
                <a:t>FREQUENCY</a:t>
              </a:r>
              <a:endParaRPr lang="en-GB" sz="900" b="1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93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E25CDE0F-E6A9-4A9D-86EE-ECB8415FEF90}"/>
              </a:ext>
            </a:extLst>
          </p:cNvPr>
          <p:cNvSpPr/>
          <p:nvPr/>
        </p:nvSpPr>
        <p:spPr>
          <a:xfrm>
            <a:off x="227084" y="1360565"/>
            <a:ext cx="2769390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04B9430-71BE-4613-A547-FBF724183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79753"/>
            <a:ext cx="8581043" cy="840400"/>
          </a:xfrm>
        </p:spPr>
        <p:txBody>
          <a:bodyPr>
            <a:normAutofit/>
          </a:bodyPr>
          <a:lstStyle/>
          <a:p>
            <a:pPr algn="ctr"/>
            <a:r>
              <a:rPr lang="it-IT" sz="3600" dirty="0" err="1"/>
              <a:t>Preprocessing</a:t>
            </a:r>
            <a:endParaRPr lang="en-GB" sz="36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11006527-0C20-4DB0-8FD3-A739F4C4E60C}"/>
              </a:ext>
            </a:extLst>
          </p:cNvPr>
          <p:cNvSpPr/>
          <p:nvPr/>
        </p:nvSpPr>
        <p:spPr>
          <a:xfrm>
            <a:off x="228608" y="1360564"/>
            <a:ext cx="2767866" cy="2217905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 </a:t>
            </a: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tx1"/>
                </a:solidFill>
              </a:rPr>
              <a:t>New features </a:t>
            </a:r>
            <a:r>
              <a:rPr lang="it-IT" sz="1600" dirty="0" err="1">
                <a:solidFill>
                  <a:schemeClr val="tx1"/>
                </a:solidFill>
              </a:rPr>
              <a:t>added</a:t>
            </a:r>
            <a:r>
              <a:rPr lang="it-IT" sz="1600" dirty="0">
                <a:solidFill>
                  <a:schemeClr val="tx1"/>
                </a:solidFill>
              </a:rPr>
              <a:t> (</a:t>
            </a:r>
            <a:r>
              <a:rPr lang="it-IT" sz="1600" dirty="0" err="1">
                <a:solidFill>
                  <a:schemeClr val="tx1"/>
                </a:solidFill>
              </a:rPr>
              <a:t>Mean</a:t>
            </a:r>
            <a:r>
              <a:rPr lang="it-IT" sz="1600" dirty="0">
                <a:solidFill>
                  <a:schemeClr val="tx1"/>
                </a:solidFill>
              </a:rPr>
              <a:t> Store Sales, </a:t>
            </a:r>
            <a:r>
              <a:rPr lang="it-IT" sz="1600" dirty="0" err="1">
                <a:solidFill>
                  <a:schemeClr val="tx1"/>
                </a:solidFill>
              </a:rPr>
              <a:t>Mean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Month</a:t>
            </a:r>
            <a:r>
              <a:rPr lang="it-IT" sz="1600" dirty="0">
                <a:solidFill>
                  <a:schemeClr val="tx1"/>
                </a:solidFill>
              </a:rPr>
              <a:t> Sales, </a:t>
            </a:r>
            <a:r>
              <a:rPr lang="it-IT" sz="1600" dirty="0" err="1">
                <a:solidFill>
                  <a:schemeClr val="tx1"/>
                </a:solidFill>
              </a:rPr>
              <a:t>Was</a:t>
            </a:r>
            <a:r>
              <a:rPr lang="it-IT" sz="1600" dirty="0">
                <a:solidFill>
                  <a:schemeClr val="tx1"/>
                </a:solidFill>
              </a:rPr>
              <a:t> Open Yesterday, </a:t>
            </a:r>
            <a:r>
              <a:rPr lang="it-IT" sz="1600" dirty="0" err="1">
                <a:solidFill>
                  <a:schemeClr val="tx1"/>
                </a:solidFill>
              </a:rPr>
              <a:t>Is</a:t>
            </a:r>
            <a:r>
              <a:rPr lang="it-IT" sz="1600" dirty="0">
                <a:solidFill>
                  <a:schemeClr val="tx1"/>
                </a:solidFill>
              </a:rPr>
              <a:t> Open Tomorrow…)</a:t>
            </a:r>
            <a:endParaRPr lang="it-IT" dirty="0">
              <a:solidFill>
                <a:schemeClr val="tx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 err="1">
                <a:solidFill>
                  <a:schemeClr val="tx1"/>
                </a:solidFill>
              </a:rPr>
              <a:t>Categorical</a:t>
            </a:r>
            <a:r>
              <a:rPr lang="it-IT" sz="1600" dirty="0">
                <a:solidFill>
                  <a:schemeClr val="tx1"/>
                </a:solidFill>
              </a:rPr>
              <a:t> features are </a:t>
            </a:r>
            <a:r>
              <a:rPr lang="it-IT" sz="1600" dirty="0" err="1">
                <a:solidFill>
                  <a:schemeClr val="tx1"/>
                </a:solidFill>
              </a:rPr>
              <a:t>transformed</a:t>
            </a:r>
            <a:r>
              <a:rPr lang="it-IT" sz="1600" dirty="0">
                <a:solidFill>
                  <a:schemeClr val="tx1"/>
                </a:solidFill>
              </a:rPr>
              <a:t> to </a:t>
            </a:r>
            <a:r>
              <a:rPr lang="it-IT" sz="1600" dirty="0" err="1">
                <a:solidFill>
                  <a:schemeClr val="tx1"/>
                </a:solidFill>
              </a:rPr>
              <a:t>numerical</a:t>
            </a:r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43BEDAD-7E96-4297-80F6-05CD4D162EB3}"/>
              </a:ext>
            </a:extLst>
          </p:cNvPr>
          <p:cNvSpPr txBox="1"/>
          <p:nvPr/>
        </p:nvSpPr>
        <p:spPr>
          <a:xfrm>
            <a:off x="397287" y="1443992"/>
            <a:ext cx="2597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tx2"/>
                </a:solidFill>
              </a:rPr>
              <a:t>FEATURES ENGINEERING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B2000E12-73BF-421E-BA73-CE924C759E37}"/>
              </a:ext>
            </a:extLst>
          </p:cNvPr>
          <p:cNvSpPr/>
          <p:nvPr/>
        </p:nvSpPr>
        <p:spPr>
          <a:xfrm>
            <a:off x="3163629" y="1360565"/>
            <a:ext cx="2769390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263AD47-FDBD-4B28-A16C-C3BFDECE0F3E}"/>
              </a:ext>
            </a:extLst>
          </p:cNvPr>
          <p:cNvSpPr/>
          <p:nvPr/>
        </p:nvSpPr>
        <p:spPr>
          <a:xfrm>
            <a:off x="3165153" y="1360564"/>
            <a:ext cx="2767866" cy="2217905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it-IT" sz="1600" dirty="0" err="1">
                <a:solidFill>
                  <a:schemeClr val="tx1"/>
                </a:solidFill>
              </a:rPr>
              <a:t>We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filled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missing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values</a:t>
            </a:r>
            <a:r>
              <a:rPr lang="it-IT" sz="1600" dirty="0">
                <a:solidFill>
                  <a:schemeClr val="tx1"/>
                </a:solidFill>
              </a:rPr>
              <a:t> with a </a:t>
            </a:r>
            <a:r>
              <a:rPr lang="it-IT" sz="1600" dirty="0" err="1">
                <a:solidFill>
                  <a:schemeClr val="tx1"/>
                </a:solidFill>
              </a:rPr>
              <a:t>simple</a:t>
            </a:r>
            <a:r>
              <a:rPr lang="it-IT" sz="1600" dirty="0">
                <a:solidFill>
                  <a:schemeClr val="tx1"/>
                </a:solidFill>
              </a:rPr>
              <a:t> linear model </a:t>
            </a:r>
            <a:r>
              <a:rPr lang="it-IT" sz="1600" dirty="0" err="1">
                <a:solidFill>
                  <a:schemeClr val="tx1"/>
                </a:solidFill>
              </a:rPr>
              <a:t>that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uses</a:t>
            </a:r>
            <a:r>
              <a:rPr lang="it-IT" sz="1600" dirty="0">
                <a:solidFill>
                  <a:schemeClr val="tx1"/>
                </a:solidFill>
              </a:rPr>
              <a:t> the </a:t>
            </a:r>
            <a:r>
              <a:rPr lang="it-IT" sz="1600" dirty="0" err="1">
                <a:solidFill>
                  <a:schemeClr val="tx1"/>
                </a:solidFill>
              </a:rPr>
              <a:t>most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correlated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variable</a:t>
            </a:r>
            <a:r>
              <a:rPr lang="it-IT" sz="1600" dirty="0">
                <a:solidFill>
                  <a:schemeClr val="tx1"/>
                </a:solidFill>
              </a:rPr>
              <a:t> to the one with </a:t>
            </a:r>
            <a:r>
              <a:rPr lang="it-IT" sz="1600" dirty="0" err="1">
                <a:solidFill>
                  <a:schemeClr val="tx1"/>
                </a:solidFill>
              </a:rPr>
              <a:t>missing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values</a:t>
            </a:r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025C8B4-468A-4833-874F-28BCB4F05BB7}"/>
              </a:ext>
            </a:extLst>
          </p:cNvPr>
          <p:cNvSpPr txBox="1"/>
          <p:nvPr/>
        </p:nvSpPr>
        <p:spPr>
          <a:xfrm>
            <a:off x="3165154" y="1443992"/>
            <a:ext cx="2766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MISSING VALUES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4DB22179-12DB-445A-ACE7-0676B5892092}"/>
              </a:ext>
            </a:extLst>
          </p:cNvPr>
          <p:cNvSpPr/>
          <p:nvPr/>
        </p:nvSpPr>
        <p:spPr>
          <a:xfrm>
            <a:off x="6100174" y="1360565"/>
            <a:ext cx="2769390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040CA60B-08D5-42C9-9DC8-33005CC9EC4E}"/>
              </a:ext>
            </a:extLst>
          </p:cNvPr>
          <p:cNvSpPr/>
          <p:nvPr/>
        </p:nvSpPr>
        <p:spPr>
          <a:xfrm>
            <a:off x="6101698" y="1360564"/>
            <a:ext cx="2767866" cy="2217905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 </a:t>
            </a: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tx1"/>
                </a:solidFill>
              </a:rPr>
              <a:t>New features </a:t>
            </a:r>
            <a:r>
              <a:rPr lang="it-IT" sz="1600" dirty="0" err="1">
                <a:solidFill>
                  <a:schemeClr val="tx1"/>
                </a:solidFill>
              </a:rPr>
              <a:t>added</a:t>
            </a:r>
            <a:r>
              <a:rPr lang="it-IT" sz="1600" dirty="0">
                <a:solidFill>
                  <a:schemeClr val="tx1"/>
                </a:solidFill>
              </a:rPr>
              <a:t> (</a:t>
            </a:r>
            <a:r>
              <a:rPr lang="it-IT" sz="1600" dirty="0" err="1">
                <a:solidFill>
                  <a:schemeClr val="tx1"/>
                </a:solidFill>
              </a:rPr>
              <a:t>Mean</a:t>
            </a:r>
            <a:r>
              <a:rPr lang="it-IT" sz="1600" dirty="0">
                <a:solidFill>
                  <a:schemeClr val="tx1"/>
                </a:solidFill>
              </a:rPr>
              <a:t> Store Sales, </a:t>
            </a:r>
            <a:r>
              <a:rPr lang="it-IT" sz="1600" dirty="0" err="1">
                <a:solidFill>
                  <a:schemeClr val="tx1"/>
                </a:solidFill>
              </a:rPr>
              <a:t>Mean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Month</a:t>
            </a:r>
            <a:r>
              <a:rPr lang="it-IT" sz="1600" dirty="0">
                <a:solidFill>
                  <a:schemeClr val="tx1"/>
                </a:solidFill>
              </a:rPr>
              <a:t> Sales, </a:t>
            </a:r>
            <a:r>
              <a:rPr lang="it-IT" sz="1600" dirty="0" err="1">
                <a:solidFill>
                  <a:schemeClr val="tx1"/>
                </a:solidFill>
              </a:rPr>
              <a:t>Was</a:t>
            </a:r>
            <a:r>
              <a:rPr lang="it-IT" sz="1600" dirty="0">
                <a:solidFill>
                  <a:schemeClr val="tx1"/>
                </a:solidFill>
              </a:rPr>
              <a:t> Open Yesterday, </a:t>
            </a:r>
            <a:r>
              <a:rPr lang="it-IT" sz="1600" dirty="0" err="1">
                <a:solidFill>
                  <a:schemeClr val="tx1"/>
                </a:solidFill>
              </a:rPr>
              <a:t>Is</a:t>
            </a:r>
            <a:r>
              <a:rPr lang="it-IT" sz="1600" dirty="0">
                <a:solidFill>
                  <a:schemeClr val="tx1"/>
                </a:solidFill>
              </a:rPr>
              <a:t> Open Tomorrow…)</a:t>
            </a:r>
            <a:endParaRPr lang="it-IT" dirty="0">
              <a:solidFill>
                <a:schemeClr val="tx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 err="1">
                <a:solidFill>
                  <a:schemeClr val="tx1"/>
                </a:solidFill>
              </a:rPr>
              <a:t>Categorical</a:t>
            </a:r>
            <a:r>
              <a:rPr lang="it-IT" sz="1600" dirty="0">
                <a:solidFill>
                  <a:schemeClr val="tx1"/>
                </a:solidFill>
              </a:rPr>
              <a:t> features are </a:t>
            </a:r>
            <a:r>
              <a:rPr lang="it-IT" sz="1600" dirty="0" err="1">
                <a:solidFill>
                  <a:schemeClr val="tx1"/>
                </a:solidFill>
              </a:rPr>
              <a:t>transformed</a:t>
            </a:r>
            <a:r>
              <a:rPr lang="it-IT" sz="1600" dirty="0">
                <a:solidFill>
                  <a:schemeClr val="tx1"/>
                </a:solidFill>
              </a:rPr>
              <a:t> to </a:t>
            </a:r>
            <a:r>
              <a:rPr lang="it-IT" sz="1600" dirty="0" err="1">
                <a:solidFill>
                  <a:schemeClr val="tx1"/>
                </a:solidFill>
              </a:rPr>
              <a:t>numerical</a:t>
            </a:r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34F71D6-6ED8-464B-9D83-1BF2E69ACDA1}"/>
              </a:ext>
            </a:extLst>
          </p:cNvPr>
          <p:cNvSpPr txBox="1"/>
          <p:nvPr/>
        </p:nvSpPr>
        <p:spPr>
          <a:xfrm>
            <a:off x="6098651" y="1443992"/>
            <a:ext cx="2769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OUTLIERS</a:t>
            </a: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A9038951-D3BD-4081-882D-9C0DABB15164}"/>
              </a:ext>
            </a:extLst>
          </p:cNvPr>
          <p:cNvSpPr/>
          <p:nvPr/>
        </p:nvSpPr>
        <p:spPr>
          <a:xfrm>
            <a:off x="227083" y="3821596"/>
            <a:ext cx="5514294" cy="53618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D1CC70B9-E363-4E46-A705-527CBF70B24A}"/>
              </a:ext>
            </a:extLst>
          </p:cNvPr>
          <p:cNvSpPr/>
          <p:nvPr/>
        </p:nvSpPr>
        <p:spPr>
          <a:xfrm>
            <a:off x="7543800" y="3821596"/>
            <a:ext cx="1324240" cy="53618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040E2C8C-5126-4D5B-8BB7-2136A1DE1A23}"/>
              </a:ext>
            </a:extLst>
          </p:cNvPr>
          <p:cNvSpPr/>
          <p:nvPr/>
        </p:nvSpPr>
        <p:spPr>
          <a:xfrm>
            <a:off x="5741377" y="3821596"/>
            <a:ext cx="1652954" cy="53618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F962F00-B20D-4609-AAC9-A705163E4D4C}"/>
              </a:ext>
            </a:extLst>
          </p:cNvPr>
          <p:cNvSpPr txBox="1"/>
          <p:nvPr/>
        </p:nvSpPr>
        <p:spPr>
          <a:xfrm>
            <a:off x="153873" y="3910089"/>
            <a:ext cx="5512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TRAINING SET</a:t>
            </a:r>
            <a:endParaRPr lang="en-GB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CAECBFA1-E522-49A6-ADED-A1E8C9C57B7A}"/>
              </a:ext>
            </a:extLst>
          </p:cNvPr>
          <p:cNvSpPr txBox="1"/>
          <p:nvPr/>
        </p:nvSpPr>
        <p:spPr>
          <a:xfrm>
            <a:off x="5741377" y="3918881"/>
            <a:ext cx="1723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VALIDATION SET</a:t>
            </a:r>
            <a:endParaRPr lang="en-GB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0CDA91A5-D83F-4E1E-A535-BB7DFB50D80E}"/>
              </a:ext>
            </a:extLst>
          </p:cNvPr>
          <p:cNvSpPr txBox="1"/>
          <p:nvPr/>
        </p:nvSpPr>
        <p:spPr>
          <a:xfrm>
            <a:off x="7543800" y="3918881"/>
            <a:ext cx="1324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TEST SET</a:t>
            </a:r>
            <a:endParaRPr lang="en-GB" dirty="0"/>
          </a:p>
        </p:txBody>
      </p:sp>
      <p:sp>
        <p:nvSpPr>
          <p:cNvPr id="29" name="Fumetto: rettangolo 28">
            <a:extLst>
              <a:ext uri="{FF2B5EF4-FFF2-40B4-BE49-F238E27FC236}">
                <a16:creationId xmlns:a16="http://schemas.microsoft.com/office/drawing/2014/main" id="{81498499-42BF-4F8C-8FC7-F64F3727FFB6}"/>
              </a:ext>
            </a:extLst>
          </p:cNvPr>
          <p:cNvSpPr/>
          <p:nvPr/>
        </p:nvSpPr>
        <p:spPr>
          <a:xfrm rot="10800000">
            <a:off x="3552091" y="4816013"/>
            <a:ext cx="2822331" cy="1191882"/>
          </a:xfrm>
          <a:prstGeom prst="wedgeRectCallout">
            <a:avLst>
              <a:gd name="adj1" fmla="val -57847"/>
              <a:gd name="adj2" fmla="val 88319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Fumetto: rettangolo 29">
            <a:extLst>
              <a:ext uri="{FF2B5EF4-FFF2-40B4-BE49-F238E27FC236}">
                <a16:creationId xmlns:a16="http://schemas.microsoft.com/office/drawing/2014/main" id="{F0B74AE0-6142-4686-B633-FD8104643663}"/>
              </a:ext>
            </a:extLst>
          </p:cNvPr>
          <p:cNvSpPr/>
          <p:nvPr/>
        </p:nvSpPr>
        <p:spPr>
          <a:xfrm rot="10800000">
            <a:off x="6526820" y="4818067"/>
            <a:ext cx="2342743" cy="1191882"/>
          </a:xfrm>
          <a:prstGeom prst="wedgeRectCallout">
            <a:avLst>
              <a:gd name="adj1" fmla="val -19286"/>
              <a:gd name="adj2" fmla="val 86844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Fumetto: rettangolo 30">
            <a:extLst>
              <a:ext uri="{FF2B5EF4-FFF2-40B4-BE49-F238E27FC236}">
                <a16:creationId xmlns:a16="http://schemas.microsoft.com/office/drawing/2014/main" id="{EE0413E6-CF5F-4E87-BF00-1ABF60240CEC}"/>
              </a:ext>
            </a:extLst>
          </p:cNvPr>
          <p:cNvSpPr/>
          <p:nvPr/>
        </p:nvSpPr>
        <p:spPr>
          <a:xfrm rot="10800000">
            <a:off x="227082" y="4818067"/>
            <a:ext cx="3172608" cy="1191882"/>
          </a:xfrm>
          <a:prstGeom prst="wedgeRectCallout">
            <a:avLst>
              <a:gd name="adj1" fmla="val -34845"/>
              <a:gd name="adj2" fmla="val 87582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CAF8D50B-77E1-460E-AE2A-2535B98151AE}"/>
              </a:ext>
            </a:extLst>
          </p:cNvPr>
          <p:cNvSpPr txBox="1"/>
          <p:nvPr/>
        </p:nvSpPr>
        <p:spPr>
          <a:xfrm>
            <a:off x="3552090" y="5088788"/>
            <a:ext cx="282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10% of data </a:t>
            </a:r>
            <a:r>
              <a:rPr lang="it-IT" dirty="0" err="1"/>
              <a:t>taken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random</a:t>
            </a:r>
            <a:endParaRPr lang="en-GB" dirty="0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41D3D81D-B0CA-4861-8A43-E02C0091BEA8}"/>
              </a:ext>
            </a:extLst>
          </p:cNvPr>
          <p:cNvSpPr txBox="1"/>
          <p:nvPr/>
        </p:nvSpPr>
        <p:spPr>
          <a:xfrm>
            <a:off x="402220" y="5088788"/>
            <a:ext cx="282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90% of data </a:t>
            </a:r>
            <a:r>
              <a:rPr lang="it-IT" dirty="0" err="1"/>
              <a:t>taken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random</a:t>
            </a:r>
            <a:endParaRPr lang="en-GB" dirty="0"/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16E2D06C-3553-47C4-A47A-3822DA8D4E88}"/>
              </a:ext>
            </a:extLst>
          </p:cNvPr>
          <p:cNvSpPr txBox="1"/>
          <p:nvPr/>
        </p:nvSpPr>
        <p:spPr>
          <a:xfrm>
            <a:off x="6526821" y="5088788"/>
            <a:ext cx="23412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Last 2 </a:t>
            </a:r>
            <a:r>
              <a:rPr lang="it-IT" dirty="0" err="1"/>
              <a:t>month</a:t>
            </a:r>
            <a:r>
              <a:rPr lang="it-IT" dirty="0"/>
              <a:t> of the dataset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6390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4B9430-71BE-4613-A547-FBF724183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11637"/>
            <a:ext cx="8581043" cy="840400"/>
          </a:xfrm>
        </p:spPr>
        <p:txBody>
          <a:bodyPr>
            <a:normAutofit/>
          </a:bodyPr>
          <a:lstStyle/>
          <a:p>
            <a:pPr algn="ctr"/>
            <a:r>
              <a:rPr lang="it-IT" sz="3600" dirty="0" err="1"/>
              <a:t>Models</a:t>
            </a:r>
            <a:r>
              <a:rPr lang="it-IT" sz="3600" dirty="0"/>
              <a:t> </a:t>
            </a:r>
            <a:r>
              <a:rPr lang="it-IT" sz="3600" dirty="0" err="1"/>
              <a:t>Used</a:t>
            </a:r>
            <a:endParaRPr lang="en-GB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58AC7F-6FA1-405D-AE1D-3B5A12EAD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4477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4B9430-71BE-4613-A547-FBF724183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11637"/>
            <a:ext cx="8581043" cy="840400"/>
          </a:xfrm>
        </p:spPr>
        <p:txBody>
          <a:bodyPr>
            <a:normAutofit/>
          </a:bodyPr>
          <a:lstStyle/>
          <a:p>
            <a:pPr algn="ctr"/>
            <a:r>
              <a:rPr lang="it-IT" sz="3600" dirty="0"/>
              <a:t>Model Evaluation</a:t>
            </a:r>
            <a:endParaRPr lang="en-GB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58AC7F-6FA1-405D-AE1D-3B5A12EAD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904420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842</TotalTime>
  <Words>224</Words>
  <Application>Microsoft Office PowerPoint</Application>
  <PresentationFormat>Presentazione su schermo (4:3)</PresentationFormat>
  <Paragraphs>63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Wingdings</vt:lpstr>
      <vt:lpstr>POLI</vt:lpstr>
      <vt:lpstr>Titolo presentazione sottotitolo</vt:lpstr>
      <vt:lpstr>Data Exploration</vt:lpstr>
      <vt:lpstr>Preprocessing</vt:lpstr>
      <vt:lpstr>Models Used</vt:lpstr>
      <vt:lpstr>Model Evaluation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diego gaboardi</cp:lastModifiedBy>
  <cp:revision>102</cp:revision>
  <dcterms:created xsi:type="dcterms:W3CDTF">2015-05-26T12:27:57Z</dcterms:created>
  <dcterms:modified xsi:type="dcterms:W3CDTF">2018-06-05T12:53:44Z</dcterms:modified>
</cp:coreProperties>
</file>